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7315200" cy="10972800"/>
  <p:notesSz cx="10972800" cy="73152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365760"/>
            <a:ext cx="6583680" cy="914400"/>
          </a:xfrm>
          <a:prstGeom prst="rect">
            <a:avLst/>
          </a:prstGeom>
          <a:solidFill>
            <a:srgbClr val="FFFFFF"/>
          </a:solidFill>
          <a:ln w="25400">
            <a:solidFill>
              <a:srgbClr val="1E2761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365760" y="365760"/>
            <a:ext cx="658368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4 · ชื่อ/โลโก้สถาบันหลัก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640080"/>
            <a:ext cx="6583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888888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[ ใส่โลโก้และชื่อสถาบันหลักที่นี่ ]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463040"/>
            <a:ext cx="6583680" cy="1828800"/>
          </a:xfrm>
          <a:prstGeom prst="rect">
            <a:avLst/>
          </a:prstGeom>
          <a:solidFill>
            <a:srgbClr val="FFFFFF"/>
          </a:solidFill>
          <a:ln w="25400">
            <a:solidFill>
              <a:srgbClr val="1E2761"/>
            </a:solidFill>
            <a:prstDash val="dash"/>
          </a:ln>
        </p:spPr>
      </p:sp>
      <p:sp>
        <p:nvSpPr>
          <p:cNvPr id="6" name="Text 4"/>
          <p:cNvSpPr/>
          <p:nvPr/>
        </p:nvSpPr>
        <p:spPr>
          <a:xfrm>
            <a:off x="365760" y="1463040"/>
            <a:ext cx="658368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1a · ชื่อกิจกรรม (Activity Title)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65760" y="1828800"/>
            <a:ext cx="6583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ACTIVITY TITLE ]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365760" y="3017520"/>
            <a:ext cx="6583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ขั้นต่ำ 32 pt · ใช้เป็น dominant element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120640" y="3474720"/>
            <a:ext cx="1828800" cy="18288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57C00"/>
            </a:solidFill>
            <a:prstDash val="dash"/>
          </a:ln>
        </p:spPr>
      </p:sp>
      <p:sp>
        <p:nvSpPr>
          <p:cNvPr id="10" name="Text 8"/>
          <p:cNvSpPr/>
          <p:nvPr/>
        </p:nvSpPr>
        <p:spPr>
          <a:xfrm>
            <a:off x="5120640" y="36576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57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3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120640" y="39319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7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CPE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5120640" y="443484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5120640" y="50292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7C00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หน่วยกิต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65760" y="3474720"/>
            <a:ext cx="4572000" cy="3200400"/>
          </a:xfrm>
          <a:prstGeom prst="rect">
            <a:avLst/>
          </a:prstGeom>
          <a:solidFill>
            <a:srgbClr val="FFFFFF"/>
          </a:solidFill>
          <a:ln w="25400">
            <a:solidFill>
              <a:srgbClr val="1E2761"/>
            </a:solidFill>
            <a:prstDash val="dash"/>
          </a:ln>
        </p:spPr>
      </p:sp>
      <p:sp>
        <p:nvSpPr>
          <p:cNvPr id="15" name="Text 13"/>
          <p:cNvSpPr/>
          <p:nvPr/>
        </p:nvSpPr>
        <p:spPr>
          <a:xfrm>
            <a:off x="365760" y="3474720"/>
            <a:ext cx="457200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1b · รายละเอียดกิจกรรม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42062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888888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หัวข้อย่อย / Subtopic
</a:t>
            </a:r>
            <a:pPr algn="l"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วิทยากร · Speaker name
</a:t>
            </a:r>
            <a:pPr algn="l" indent="0" marL="0">
              <a:buNone/>
            </a:pPr>
            <a:r>
              <a:rPr lang="en-US" sz="1000" i="1" dirty="0">
                <a:solidFill>
                  <a:srgbClr val="888888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สังกัด · Affiliation
</a:t>
            </a:r>
            <a:pPr algn="l"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📅 DD MMM YYYY
</a:t>
            </a:r>
            <a:pPr algn="l"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🕐 HH:MM – HH:MM
</a:t>
            </a:r>
            <a:pPr algn="l"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💻 Live Webinar / Onsite / Hybrid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65760" y="6949440"/>
            <a:ext cx="1828800" cy="1828800"/>
          </a:xfrm>
          <a:prstGeom prst="rect">
            <a:avLst/>
          </a:prstGeom>
          <a:solidFill>
            <a:srgbClr val="FFFFFF"/>
          </a:solidFill>
          <a:ln w="25400">
            <a:solidFill>
              <a:srgbClr val="2E5A9E"/>
            </a:solidFill>
            <a:prstDash val="dash"/>
          </a:ln>
        </p:spPr>
      </p:sp>
      <p:sp>
        <p:nvSpPr>
          <p:cNvPr id="18" name="Text 16"/>
          <p:cNvSpPr/>
          <p:nvPr/>
        </p:nvSpPr>
        <p:spPr>
          <a:xfrm>
            <a:off x="365760" y="69494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E5A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6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65760" y="7223760"/>
            <a:ext cx="1828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QR CODE</a:t>
            </a:r>
            <a:endParaRPr lang="en-US" sz="1100" dirty="0"/>
          </a:p>
          <a:p>
            <a:pPr algn="ctr" indent="0" marL="0">
              <a:buNone/>
            </a:pP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ลงทะเบียน ]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65760" y="8595360"/>
            <a:ext cx="1828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≥ 2.5 × 2.5 ซม.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2377440" y="6949440"/>
            <a:ext cx="4572000" cy="548640"/>
          </a:xfrm>
          <a:prstGeom prst="rect">
            <a:avLst/>
          </a:prstGeom>
          <a:solidFill>
            <a:srgbClr val="FFFFFF"/>
          </a:solidFill>
          <a:ln w="25400">
            <a:solidFill>
              <a:srgbClr val="5C6BC0"/>
            </a:solidFill>
            <a:prstDash val="dash"/>
          </a:ln>
        </p:spPr>
      </p:sp>
      <p:sp>
        <p:nvSpPr>
          <p:cNvPr id="22" name="Text 20"/>
          <p:cNvSpPr/>
          <p:nvPr/>
        </p:nvSpPr>
        <p:spPr>
          <a:xfrm>
            <a:off x="2377440" y="6949440"/>
            <a:ext cx="457200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5C6B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2 · รหัสกิจกรรม CMS (≥ 10 pt)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2377440" y="717804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รหัสกิจกรรม: XXXX-X-XXX-XXX-XX-XXXX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2377440" y="7589520"/>
            <a:ext cx="4572000" cy="1188720"/>
          </a:xfrm>
          <a:prstGeom prst="rect">
            <a:avLst/>
          </a:prstGeom>
          <a:solidFill>
            <a:srgbClr val="FAFAFA"/>
          </a:solidFill>
          <a:ln w="12700">
            <a:solidFill>
              <a:srgbClr val="BBBBBB"/>
            </a:solidFill>
            <a:prstDash val="dot"/>
          </a:ln>
        </p:spPr>
      </p:sp>
      <p:sp>
        <p:nvSpPr>
          <p:cNvPr id="25" name="Text 23"/>
          <p:cNvSpPr/>
          <p:nvPr/>
        </p:nvSpPr>
        <p:spPr>
          <a:xfrm>
            <a:off x="2377440" y="7589520"/>
            <a:ext cx="457200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เงื่อนไขการรับ CPE (Optional)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560320" y="7818120"/>
            <a:ext cx="42062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• เข้าฟังครบ ≥ 80%</a:t>
            </a:r>
            <a:endParaRPr lang="en-US" sz="1000" dirty="0"/>
          </a:p>
          <a:p>
            <a:pPr algn="l"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• ทำแบบประเมินหลังกิจกรรม</a:t>
            </a:r>
            <a:endParaRPr lang="en-US" sz="1000" dirty="0"/>
          </a:p>
          <a:p>
            <a:pPr algn="l"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• ลงทะเบียนภายใน DD/MM/YYYY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365760" y="9509760"/>
            <a:ext cx="658368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8E24AA"/>
            </a:solidFill>
            <a:prstDash val="dash"/>
          </a:ln>
        </p:spPr>
      </p:sp>
      <p:sp>
        <p:nvSpPr>
          <p:cNvPr id="28" name="Text 26"/>
          <p:cNvSpPr/>
          <p:nvPr/>
        </p:nvSpPr>
        <p:spPr>
          <a:xfrm>
            <a:off x="365760" y="9509760"/>
            <a:ext cx="658368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8E24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5 · ผู้สนับสนุน (Sponsor) — ส่วนล่างสุดเสมอ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365760" y="9829800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88888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สนับสนุนโดย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365760" y="10104120"/>
            <a:ext cx="6583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BBBBBB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[ Logo ผู้สนับสนุน (ขนาดไม่เด่นกว่าสถาบันหลัก) ]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0" y="1069848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TEMPLATE · แนวปฏิบัติการออกแบบสื่อ CPE  ·  ZONE GUIDE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"/>
            <a:ext cx="6583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Visual Hierarchy Map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365760" y="868680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66666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ลำดับสายตาที่ผู้รับสารควรเห็น เรียงจากบนลงล่าง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365760" y="1371600"/>
            <a:ext cx="548640" cy="54864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13716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41732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ชื่อสถาบันหลัก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754880" y="141732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4 · มุมบน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5760" y="2148840"/>
            <a:ext cx="548640" cy="548640"/>
          </a:xfrm>
          <a:prstGeom prst="ellipse">
            <a:avLst/>
          </a:prstGeom>
          <a:solidFill>
            <a:srgbClr val="2E5A9E"/>
          </a:solidFill>
          <a:ln w="12700">
            <a:solidFill>
              <a:srgbClr val="2E5A9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21488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097280" y="21945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ชื่อกิจกรรม (Hero Title)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54880" y="219456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1a · กลางบน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65760" y="2926080"/>
            <a:ext cx="548640" cy="548640"/>
          </a:xfrm>
          <a:prstGeom prst="ellipse">
            <a:avLst/>
          </a:prstGeom>
          <a:solidFill>
            <a:srgbClr val="F57C00"/>
          </a:solidFill>
          <a:ln w="12700">
            <a:solidFill>
              <a:srgbClr val="F57C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5760" y="29260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297180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จำนวนหน่วยกิต CPE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754880" y="29718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3 · เด่นชัด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65760" y="3703320"/>
            <a:ext cx="548640" cy="548640"/>
          </a:xfrm>
          <a:prstGeom prst="ellipse">
            <a:avLst/>
          </a:prstGeom>
          <a:solidFill>
            <a:srgbClr val="5C6BC0"/>
          </a:solidFill>
          <a:ln w="12700">
            <a:solidFill>
              <a:srgbClr val="5C6BC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5760" y="37033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37490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วิทยากร / หัวข้อย่อย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754880" y="37490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1b · กลาง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65760" y="4480560"/>
            <a:ext cx="548640" cy="548640"/>
          </a:xfrm>
          <a:prstGeom prst="ellipse">
            <a:avLst/>
          </a:prstGeom>
          <a:solidFill>
            <a:srgbClr val="5C6BC0"/>
          </a:solidFill>
          <a:ln w="12700">
            <a:solidFill>
              <a:srgbClr val="5C6BC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5760" y="44805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097280" y="45262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วันเวลา / รูปแบบกิจกรรม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754880" y="452628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1b · กลาง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365760" y="5257800"/>
            <a:ext cx="548640" cy="548640"/>
          </a:xfrm>
          <a:prstGeom prst="ellipse">
            <a:avLst/>
          </a:prstGeom>
          <a:solidFill>
            <a:srgbClr val="2E5A9E"/>
          </a:solidFill>
          <a:ln w="12700">
            <a:solidFill>
              <a:srgbClr val="2E5A9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65760" y="52578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1097280" y="530352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QR Code + รหัสกิจกรรม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754880" y="530352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6 + ZONE 2 · ล่าง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365760" y="6035040"/>
            <a:ext cx="548640" cy="548640"/>
          </a:xfrm>
          <a:prstGeom prst="ellipse">
            <a:avLst/>
          </a:prstGeom>
          <a:solidFill>
            <a:srgbClr val="8E24AA"/>
          </a:solidFill>
          <a:ln w="12700">
            <a:solidFill>
              <a:srgbClr val="8E24A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65760" y="60350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1097280" y="60807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ผู้สนับสนุน (ถ้ามี)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754880" y="608076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5 · ล่างสุด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365760" y="7315200"/>
            <a:ext cx="6583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THIS TEMPLATE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365760" y="7772400"/>
            <a:ext cx="658368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1300" b="1" dirty="0">
                <a:solidFill>
                  <a:srgbClr val="1E2761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1. </a:t>
            </a:r>
            <a:pPr algn="l"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ไปที่ Slide 1 และแทนที่กรอบเส้นประแต่ละโซนด้วยเนื้อหาจริง
</a:t>
            </a:r>
            <a:pPr algn="l" indent="0" marL="0">
              <a:spcAft>
                <a:spcPts val="800"/>
              </a:spcAft>
              <a:buNone/>
            </a:pPr>
            <a:r>
              <a:rPr lang="en-US" sz="1300" b="1" dirty="0">
                <a:solidFill>
                  <a:srgbClr val="1E2761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2. </a:t>
            </a:r>
            <a:pPr algn="l"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ลบกรอบเส้นประและข้อความ ZONE label ออกหลังจัดวางเสร็จ
</a:t>
            </a:r>
            <a:pPr algn="l" indent="0" marL="0">
              <a:spcAft>
                <a:spcPts val="800"/>
              </a:spcAft>
              <a:buNone/>
            </a:pPr>
            <a:r>
              <a:rPr lang="en-US" sz="1300" b="1" dirty="0">
                <a:solidFill>
                  <a:srgbClr val="1E2761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3. </a:t>
            </a:r>
            <a:pPr algn="l"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ตรวจสอบขนาดตัวอักษรขั้นต่ำตามตารางใน Guideline
</a:t>
            </a:r>
            <a:pPr algn="l" indent="0" marL="0">
              <a:spcAft>
                <a:spcPts val="800"/>
              </a:spcAft>
              <a:buNone/>
            </a:pPr>
            <a:r>
              <a:rPr lang="en-US" sz="1300" b="1" dirty="0">
                <a:solidFill>
                  <a:srgbClr val="1E2761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4. </a:t>
            </a:r>
            <a:pPr algn="l"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ใช้ Checklist (.pdf) ตรวจสอบก่อนเผยแพร่
</a:t>
            </a:r>
            <a:pPr algn="l" indent="0" marL="0">
              <a:spcAft>
                <a:spcPts val="800"/>
              </a:spcAft>
              <a:buNone/>
            </a:pPr>
            <a:r>
              <a:rPr lang="en-US" sz="1300" b="1" dirty="0">
                <a:solidFill>
                  <a:srgbClr val="1E2761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5. </a:t>
            </a:r>
            <a:pPr algn="l"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TH Sarabun New" pitchFamily="34" charset="0"/>
                <a:ea typeface="TH Sarabun New" pitchFamily="34" charset="-122"/>
                <a:cs typeface="TH Sarabun New" pitchFamily="34" charset="-120"/>
              </a:rPr>
              <a:t>ทดสอบสแกน QR Code จากอุปกรณ์จริงก่อน publish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0" y="1069848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TEMPLATE · แนวปฏิบัติการออกแบบสื่อ CPE  ·  HIERARCHY MAP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CPE Poster Template</dc:title>
  <dc:subject>PptxGenJS Presentation</dc:subject>
  <dc:creator>ศูนย์การศึกษาต่อเนื่อง สภาเภสัชกรรม</dc:creator>
  <cp:lastModifiedBy>ศูนย์การศึกษาต่อเนื่อง สภาเภสัชกรรม</cp:lastModifiedBy>
  <cp:revision>1</cp:revision>
  <dcterms:created xsi:type="dcterms:W3CDTF">2026-05-20T11:07:34Z</dcterms:created>
  <dcterms:modified xsi:type="dcterms:W3CDTF">2026-05-20T11:07:34Z</dcterms:modified>
</cp:coreProperties>
</file>